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65E0DE3-F143-4796-AD8C-F23DD666C425}">
  <a:tblStyle styleId="{C65E0DE3-F143-4796-AD8C-F23DD666C42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python3 driver_divide_hist.py --jobconf mapreduce.job.reduces=1 CSTaxiTrips.csv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try: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total = float(rlist[14])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except: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          total = 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9regions; 77 communities (Ohare 76, Midway 56) ; 881 census tracts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822959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825038" y="3341714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22" name="Shape 22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3086159" y="-878899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 rot="5400000">
            <a:off x="5370450" y="1484383"/>
            <a:ext cx="4318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 rot="5400000">
            <a:off x="1369875" y="-430216"/>
            <a:ext cx="4318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822959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Calibri"/>
              <a:buNone/>
              <a:defRPr b="0" i="0" sz="6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822959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37" name="Shape 37"/>
          <p:cNvCxnSpPr/>
          <p:nvPr/>
        </p:nvCxnSpPr>
        <p:spPr>
          <a:xfrm>
            <a:off x="905743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822959" y="1384538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822959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63439" y="1384538"/>
            <a:ext cx="3703200" cy="552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1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63439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2" y="0"/>
            <a:ext cx="30380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349134" y="4844838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600450" y="4844838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822959" y="3806189"/>
            <a:ext cx="7584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b="0" i="0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400"/>
            </a:lvl2pPr>
            <a:lvl3pPr indent="0" lvl="2">
              <a:spcBef>
                <a:spcPts val="0"/>
              </a:spcBef>
              <a:buNone/>
              <a:defRPr sz="1400"/>
            </a:lvl3pPr>
            <a:lvl4pPr indent="0" lvl="3">
              <a:spcBef>
                <a:spcPts val="0"/>
              </a:spcBef>
              <a:buNone/>
              <a:defRPr sz="1400"/>
            </a:lvl4pPr>
            <a:lvl5pPr indent="0" lvl="4">
              <a:spcBef>
                <a:spcPts val="0"/>
              </a:spcBef>
              <a:buNone/>
              <a:defRPr sz="1400"/>
            </a:lvl5pPr>
            <a:lvl6pPr indent="0" lvl="5">
              <a:spcBef>
                <a:spcPts val="0"/>
              </a:spcBef>
              <a:buNone/>
              <a:defRPr sz="1400"/>
            </a:lvl6pPr>
            <a:lvl7pPr indent="0" lvl="6">
              <a:spcBef>
                <a:spcPts val="0"/>
              </a:spcBef>
              <a:buNone/>
              <a:defRPr sz="1400"/>
            </a:lvl7pPr>
            <a:lvl8pPr indent="0" lvl="7">
              <a:spcBef>
                <a:spcPts val="0"/>
              </a:spcBef>
              <a:buNone/>
              <a:defRPr sz="1400"/>
            </a:lvl8pPr>
            <a:lvl9pPr indent="0" lvl="8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78" name="Shape 78"/>
          <p:cNvSpPr/>
          <p:nvPr>
            <p:ph idx="2" type="pic"/>
          </p:nvPr>
        </p:nvSpPr>
        <p:spPr>
          <a:xfrm>
            <a:off x="11" y="0"/>
            <a:ext cx="9144000" cy="3686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45833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5238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61111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73333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822959" y="4430267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Calibri"/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Font typeface="Calibri"/>
              <a:buNone/>
              <a:defRPr b="0" i="0" sz="7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/>
          <p:nvPr/>
        </p:nvSpPr>
        <p:spPr>
          <a:xfrm>
            <a:off x="0" y="4750737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30555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ct val="78571"/>
              <a:buNone/>
              <a:defRPr sz="1400"/>
            </a:lvl2pPr>
            <a:lvl3pPr indent="0" lvl="2">
              <a:spcBef>
                <a:spcPts val="0"/>
              </a:spcBef>
              <a:buSzPct val="78571"/>
              <a:buNone/>
              <a:defRPr sz="1400"/>
            </a:lvl3pPr>
            <a:lvl4pPr indent="0" lvl="3">
              <a:spcBef>
                <a:spcPts val="0"/>
              </a:spcBef>
              <a:buSzPct val="78571"/>
              <a:buNone/>
              <a:defRPr sz="1400"/>
            </a:lvl4pPr>
            <a:lvl5pPr indent="0" lvl="4">
              <a:spcBef>
                <a:spcPts val="0"/>
              </a:spcBef>
              <a:buSzPct val="78571"/>
              <a:buNone/>
              <a:defRPr sz="1400"/>
            </a:lvl5pPr>
            <a:lvl6pPr indent="0" lvl="5">
              <a:spcBef>
                <a:spcPts val="0"/>
              </a:spcBef>
              <a:buSzPct val="78571"/>
              <a:buNone/>
              <a:defRPr sz="1400"/>
            </a:lvl6pPr>
            <a:lvl7pPr indent="0" lvl="6">
              <a:spcBef>
                <a:spcPts val="0"/>
              </a:spcBef>
              <a:buSzPct val="78571"/>
              <a:buNone/>
              <a:defRPr sz="1400"/>
            </a:lvl7pPr>
            <a:lvl8pPr indent="0" lvl="7">
              <a:spcBef>
                <a:spcPts val="0"/>
              </a:spcBef>
              <a:buSzPct val="78571"/>
              <a:buNone/>
              <a:defRPr sz="1400"/>
            </a:lvl8pPr>
            <a:lvl9pPr indent="0" lvl="8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38100" lvl="0" marL="63500" marR="0" rtl="0" algn="l">
              <a:lnSpc>
                <a:spcPct val="90000"/>
              </a:lnSpc>
              <a:spcBef>
                <a:spcPts val="9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292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4191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5588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3500" lvl="4" marL="698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8255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9779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11303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1270000" marR="0" rtl="0" algn="l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0" type="dt"/>
          </p:nvPr>
        </p:nvSpPr>
        <p:spPr>
          <a:xfrm>
            <a:off x="822959" y="4844838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2764638" y="4844838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7425343" y="4844838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3" name="Shape 13"/>
          <p:cNvCxnSpPr/>
          <p:nvPr/>
        </p:nvCxnSpPr>
        <p:spPr>
          <a:xfrm>
            <a:off x="895149" y="1303383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607149" y="-6675"/>
            <a:ext cx="7845300" cy="26745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Unveiling the optimal driving pattern and operation strategy for cab-drivers in post-2013 Chicago area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607161" y="3341725"/>
            <a:ext cx="7845300" cy="85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Project AHDA</a:t>
            </a:r>
          </a:p>
          <a:p>
            <a:pPr lvl="0" rtl="0" algn="r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Alice Chung, Huanye Liu, Dongping Zhang, Ningyin Xu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Condition 3: Days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63500" rtl="0">
              <a:spcBef>
                <a:spcPts val="0"/>
              </a:spcBef>
              <a:buNone/>
            </a:pPr>
            <a:r>
              <a:rPr lang="en"/>
              <a:t>Considering trips based on: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Weekdays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Weekends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Holidays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Angularity Ratio: </a:t>
            </a:r>
            <a:r>
              <a:rPr b="1" lang="en"/>
              <a:t>RRSL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Definition: relative distance (miles driver actually drive) divided by absolute distance (miles between two coordinates)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en" u="sng"/>
              <a:t>Interpretation</a:t>
            </a:r>
            <a:r>
              <a:rPr lang="en"/>
              <a:t>: how many extra miles would a driver take per absolute miles on the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Angularity Ratio: </a:t>
            </a:r>
            <a:r>
              <a:rPr b="1" lang="en"/>
              <a:t>RRST</a:t>
            </a:r>
            <a:r>
              <a:rPr lang="en"/>
              <a:t> 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 u="sng"/>
              <a:t>Interpretation</a:t>
            </a:r>
            <a:r>
              <a:rPr lang="en"/>
              <a:t>: </a:t>
            </a:r>
            <a:r>
              <a:rPr lang="en"/>
              <a:t>how many more seconds would a trip take considering the actual route that driver choose to drive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49" y="1980840"/>
            <a:ext cx="5056000" cy="75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384" y="2822674"/>
            <a:ext cx="3177990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754" y="1448625"/>
            <a:ext cx="4376099" cy="5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Perspective 1: Pickups and Dropoffs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Pickups and Dropoffs: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Hardworking (Do more trips per day)?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Efficient (How long does it take to get the next passenger)?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Where do high income drivers usually pickup?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What is the difference between high and low income drivers regarding pickup locations?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Why Pickups?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Dropoff locations are completely random once a passenger got picked up.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What is the probability that passenger would go based on his/her pickup location.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Perspective 2: Flow Analysis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Flow analysis: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Difference in route choice: </a:t>
            </a:r>
            <a:r>
              <a:rPr b="1" lang="en" sz="2400"/>
              <a:t>RRSL</a:t>
            </a:r>
            <a:r>
              <a:rPr lang="en" sz="2400"/>
              <a:t> and </a:t>
            </a:r>
            <a:r>
              <a:rPr b="1" lang="en" sz="2400"/>
              <a:t>RRST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Perspective 3: Money/Fare Analysis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822959" y="1228375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Money Analysis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More total fare for every trip?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More total fare for some trips in some specific regions?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Conditions:</a:t>
            </a:r>
          </a:p>
          <a:p>
            <a:pPr indent="-342900" lvl="3" marL="1828800" rtl="0">
              <a:spcBef>
                <a:spcPts val="0"/>
              </a:spcBef>
              <a:buSzPct val="100000"/>
            </a:pPr>
            <a:r>
              <a:rPr lang="en" sz="1800"/>
              <a:t>1. Regions</a:t>
            </a:r>
          </a:p>
          <a:p>
            <a:pPr indent="-342900" lvl="3" marL="1828800" rtl="0">
              <a:spcBef>
                <a:spcPts val="0"/>
              </a:spcBef>
              <a:buSzPct val="100000"/>
            </a:pPr>
            <a:r>
              <a:rPr lang="en" sz="1800"/>
              <a:t>2. Time</a:t>
            </a:r>
          </a:p>
          <a:p>
            <a:pPr indent="-342900" lvl="3" marL="1828800" rtl="0">
              <a:spcBef>
                <a:spcPts val="0"/>
              </a:spcBef>
              <a:buSzPct val="100000"/>
            </a:pPr>
            <a:r>
              <a:rPr lang="en" sz="1800"/>
              <a:t>3. Days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Looking at tips: 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Do high income drivers usually receive more tips because they provide better service to the customers? 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Do they tend to visit those low-income neighborhood (decided by hardship index) who work for tips?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Hardship Index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975" y="214950"/>
            <a:ext cx="4812052" cy="41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Pickup Density Plot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24" y="353200"/>
            <a:ext cx="4781348" cy="40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Flow Analysis Result 1</a:t>
            </a:r>
          </a:p>
        </p:txBody>
      </p:sp>
      <p:graphicFrame>
        <p:nvGraphicFramePr>
          <p:cNvPr id="219" name="Shape 219"/>
          <p:cNvGraphicFramePr/>
          <p:nvPr/>
        </p:nvGraphicFramePr>
        <p:xfrm>
          <a:off x="975350" y="192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{C65E0DE3-F143-4796-AD8C-F23DD666C425}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Origin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Destination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 - Low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-0.430980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-0.272855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-0.153554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-0.959895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50" y="77424"/>
            <a:ext cx="1356225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Flow Analysis Result 1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Analysis: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For all trips in 4 years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Pickup location is Central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Dropoff Location is Central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High-income drivers have lower RRSL consistently and </a:t>
            </a:r>
            <a:r>
              <a:rPr lang="en" sz="1800">
                <a:solidFill>
                  <a:srgbClr val="FF0000"/>
                </a:solidFill>
              </a:rPr>
              <a:t>-0.45</a:t>
            </a:r>
            <a:r>
              <a:rPr lang="en" sz="1800"/>
              <a:t> on average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Explanation: on average, high-income drivers drive 0.45 miles less per absolute mile than low-income drivers</a:t>
            </a:r>
          </a:p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Interpretation: High-income drivers are more familiar with city road condition and all possible “shortcuts”?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Question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22959" y="1819725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69850" lvl="0" marL="0" rtl="0">
              <a:spcBef>
                <a:spcPts val="12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04040"/>
                </a:solidFill>
                <a:latin typeface="Cambria"/>
                <a:ea typeface="Cambria"/>
                <a:cs typeface="Cambria"/>
                <a:sym typeface="Cambria"/>
              </a:rPr>
              <a:t>Are there any differences in driving patterns between high-income drivers and ordinary-income drivers?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Flow Analysis Result 2</a:t>
            </a:r>
          </a:p>
        </p:txBody>
      </p:sp>
      <p:graphicFrame>
        <p:nvGraphicFramePr>
          <p:cNvPr id="233" name="Shape 233"/>
          <p:cNvGraphicFramePr/>
          <p:nvPr/>
        </p:nvGraphicFramePr>
        <p:xfrm>
          <a:off x="975350" y="192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{C65E0DE3-F143-4796-AD8C-F23DD666C425}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Origin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Destination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 - Low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Southwest Side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-0.382509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Southwest Side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-1.025993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Southwest Side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  <a:r>
                        <a:rPr lang="en"/>
                        <a:t>0.966671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Southwest Side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-1.728800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50" y="77424"/>
            <a:ext cx="1356225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Flow Analysis Result 2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Explanation: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on average, high-income drivers drive </a:t>
            </a:r>
            <a:r>
              <a:rPr b="1" lang="en" sz="1800">
                <a:solidFill>
                  <a:srgbClr val="FF0000"/>
                </a:solidFill>
              </a:rPr>
              <a:t>-1.025 </a:t>
            </a:r>
            <a:r>
              <a:rPr lang="en" sz="1800"/>
              <a:t>miles less per absolute mile than low-income drivers</a:t>
            </a:r>
          </a:p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Interpretation: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South West Side contains Midway International Airport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Drivers are familiar with airport trips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Less relative miles / absolute miles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Flow Analysis Result 3</a:t>
            </a:r>
          </a:p>
        </p:txBody>
      </p:sp>
      <p:graphicFrame>
        <p:nvGraphicFramePr>
          <p:cNvPr id="247" name="Shape 247"/>
          <p:cNvGraphicFramePr/>
          <p:nvPr/>
        </p:nvGraphicFramePr>
        <p:xfrm>
          <a:off x="975350" y="192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{C65E0DE3-F143-4796-AD8C-F23DD666C425}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Year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Origin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Destination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 - Low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North Side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0.182209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2014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North Side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0.183870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2015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North Side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0.272746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2016</a:t>
                      </a: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North Side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Central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  <a:r>
                        <a:rPr lang="en"/>
                        <a:t>.724354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</a:tbl>
          </a:graphicData>
        </a:graphic>
      </p:graphicFrame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050" y="77424"/>
            <a:ext cx="1356225" cy="1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Hardship Index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975" y="214950"/>
            <a:ext cx="4812052" cy="41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 Flow Analysis Result 3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Explanation: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on average, high-income drivers drive </a:t>
            </a:r>
            <a:r>
              <a:rPr b="1" lang="en" sz="1800">
                <a:solidFill>
                  <a:srgbClr val="FF0000"/>
                </a:solidFill>
              </a:rPr>
              <a:t>0.34 </a:t>
            </a:r>
            <a:r>
              <a:rPr lang="en" sz="1800"/>
              <a:t>miles more per absolute mile than low-income drivers</a:t>
            </a:r>
          </a:p>
        </p:txBody>
      </p:sp>
      <p:sp>
        <p:nvSpPr>
          <p:cNvPr id="263" name="Shape 263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Interpretation: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Drivers know that the North Side has the higher density of wealthy households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So they would try to rip them off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Need to look at other census variables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2" type="body"/>
          </p:nvPr>
        </p:nvSpPr>
        <p:spPr>
          <a:xfrm>
            <a:off x="4663439" y="1384301"/>
            <a:ext cx="37032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- Chicago Taxi Trips Dataset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Source: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Chicago Open Data Portal;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Size: 42.76 GBs;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Number of obs: 108,521,750 unique taxi trips;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Time range: 01-01-2013 to 04-01-2017;</a:t>
            </a:r>
          </a:p>
          <a:p>
            <a:pPr indent="-228600" lvl="0" marL="457200" rtl="0"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Anomalies:</a:t>
            </a:r>
          </a:p>
          <a:p>
            <a:pPr indent="-323850" lvl="1" marL="914400" rtl="0">
              <a:spcBef>
                <a:spcPts val="900"/>
              </a:spcBef>
              <a:spcAft>
                <a:spcPts val="200"/>
              </a:spcAft>
              <a:buSzPct val="100000"/>
              <a:buFont typeface="Cambria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Obs. with no actual driving miles</a:t>
            </a:r>
          </a:p>
          <a:p>
            <a:pPr indent="-323850" lvl="1" marL="914400" rtl="0">
              <a:spcBef>
                <a:spcPts val="900"/>
              </a:spcBef>
              <a:spcAft>
                <a:spcPts val="200"/>
              </a:spcAft>
              <a:buSzPct val="100000"/>
              <a:buFont typeface="Cambria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Obs. with no spatial coordinates</a:t>
            </a:r>
          </a:p>
          <a:p>
            <a:pPr indent="-317500" lvl="2" marL="1371600" rtl="0">
              <a:spcBef>
                <a:spcPts val="0"/>
              </a:spcBef>
              <a:buSzPct val="100000"/>
              <a:buFont typeface="Cambria"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17.29% -- 2013</a:t>
            </a:r>
          </a:p>
          <a:p>
            <a:pPr indent="-317500" lvl="2" marL="1371600" rtl="0">
              <a:spcBef>
                <a:spcPts val="0"/>
              </a:spcBef>
              <a:buSzPct val="100000"/>
              <a:buFont typeface="Cambria"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14.59% -- 2014</a:t>
            </a:r>
          </a:p>
          <a:p>
            <a:pPr indent="-317500" lvl="2" marL="1371600" rtl="0">
              <a:spcBef>
                <a:spcPts val="0"/>
              </a:spcBef>
              <a:buSzPct val="100000"/>
              <a:buFont typeface="Cambria"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15.43% -- 2015</a:t>
            </a:r>
          </a:p>
          <a:p>
            <a:pPr indent="-317500" lvl="2" marL="1371600" rtl="0">
              <a:spcBef>
                <a:spcPts val="0"/>
              </a:spcBef>
              <a:buSzPct val="100000"/>
              <a:buFont typeface="Cambria"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13.87% -- 2016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Major Tasks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822959" y="15367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900"/>
              </a:spcBef>
              <a:spcAft>
                <a:spcPts val="200"/>
              </a:spcAft>
              <a:buFont typeface="Cambria"/>
              <a:buAutoNum type="arabicPeriod"/>
            </a:pPr>
            <a:r>
              <a:rPr lang="en" sz="1800">
                <a:solidFill>
                  <a:srgbClr val="404040"/>
                </a:solidFill>
                <a:latin typeface="Cambria"/>
                <a:ea typeface="Cambria"/>
                <a:cs typeface="Cambria"/>
                <a:sym typeface="Cambria"/>
              </a:rPr>
              <a:t>Classify and label all taxi drivers to high-income and ordinary-income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900"/>
              </a:spcBef>
              <a:spcAft>
                <a:spcPts val="200"/>
              </a:spcAft>
              <a:buFont typeface="Cambria"/>
              <a:buAutoNum type="arabicPeriod"/>
            </a:pPr>
            <a:r>
              <a:rPr b="1" lang="en" sz="1800">
                <a:solidFill>
                  <a:srgbClr val="404040"/>
                </a:solidFill>
                <a:latin typeface="Cambria"/>
                <a:ea typeface="Cambria"/>
                <a:cs typeface="Cambria"/>
                <a:sym typeface="Cambria"/>
              </a:rPr>
              <a:t>Quantify driving pattern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Font typeface="Cambria"/>
              <a:buAutoNum type="arabicPeriod"/>
            </a:pPr>
            <a:r>
              <a:rPr lang="en" sz="1800">
                <a:solidFill>
                  <a:srgbClr val="404040"/>
                </a:solidFill>
                <a:latin typeface="Cambria"/>
                <a:ea typeface="Cambria"/>
                <a:cs typeface="Cambria"/>
                <a:sym typeface="Cambria"/>
              </a:rPr>
              <a:t>Compare and contrast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 1: Classify Drivers 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Classification by a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verage annual income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Plot the distribution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Classify by t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wo categories: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1SD+: Top drivers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[-2SD, 1SD]: Ordinary drivers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Initial Test: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Do high income drivers have larger amount of taxi trips?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If this is the case, are they more hard-working? Or more efficient?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Cambria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How long does it take, on average, to pick up a passenger between high and low income drivers?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Task 1: Classify Drivers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22959" y="13843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mp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Task 2: Quantify driving pattern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22959" y="1384538"/>
            <a:ext cx="3703200" cy="5522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F3F3F"/>
                </a:solidFill>
              </a:rPr>
              <a:t>Analyzing all trips by three conditions:</a:t>
            </a:r>
          </a:p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822959" y="1936750"/>
            <a:ext cx="3703200" cy="2533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Region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Time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Days</a:t>
            </a:r>
          </a:p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4663439" y="1384538"/>
            <a:ext cx="3703200" cy="5522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Analyzing all trips by two statistics</a:t>
            </a:r>
          </a:p>
        </p:txBody>
      </p:sp>
      <p:sp>
        <p:nvSpPr>
          <p:cNvPr id="146" name="Shape 146"/>
          <p:cNvSpPr txBox="1"/>
          <p:nvPr>
            <p:ph idx="4" type="body"/>
          </p:nvPr>
        </p:nvSpPr>
        <p:spPr>
          <a:xfrm>
            <a:off x="4663439" y="1936750"/>
            <a:ext cx="3703200" cy="2533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Angularity Ratios</a:t>
            </a:r>
            <a:r>
              <a:rPr lang="en"/>
              <a:t>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Ratio of real path length over shortest path length (RRSL)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Ratio of real path travel time over shortest path travel time (RRST)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Condition 1: Region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22948" y="1147174"/>
            <a:ext cx="4129200" cy="3211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 total of 9 regions: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North: 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Far North Side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Northwest Side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North Side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West: 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West Side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East: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East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South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Southwest Side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South Side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Far Southwest Side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Far Southeast Side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The work of the Social Science Research Committee at UChicago, officially recognized by the City of Chicago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301" y="1363537"/>
            <a:ext cx="2481150" cy="321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22959" y="214952"/>
            <a:ext cx="7543800" cy="1088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Condition 2: Time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822959" y="1460500"/>
            <a:ext cx="7543800" cy="3017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  <a:buFont typeface="Arial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Group 24 hours into 8 temporal units by 3-hour interval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Arial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6-9, 9-12, 12-15, 15-18, 18-21, 21-0, 0-3, 3-6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